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inimized">
    <p:restoredLeft sz="15620"/>
    <p:restoredTop sz="35409" autoAdjust="0"/>
  </p:normalViewPr>
  <p:slideViewPr>
    <p:cSldViewPr>
      <p:cViewPr varScale="1">
        <p:scale>
          <a:sx n="22" d="100"/>
          <a:sy n="22" d="100"/>
        </p:scale>
        <p:origin x="-127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D8D0B1-DE75-404A-84ED-54A89A29CDA1}" type="datetimeFigureOut">
              <a:rPr lang="en-US" smtClean="0"/>
              <a:t>2/18/2011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E0D4AC-AC5C-472D-B0F8-172C720FAC7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65380A-3821-4AB9-8AFB-5AD9F77D1825}" type="slidenum">
              <a:rPr lang="en-US"/>
              <a:pPr/>
              <a:t>1</a:t>
            </a:fld>
            <a:endParaRPr lang="en-US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25525" y="138113"/>
            <a:ext cx="4570413" cy="3429000"/>
          </a:xfrm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1975" y="3820438"/>
            <a:ext cx="6112972" cy="5110619"/>
          </a:xfrm>
          <a:noFill/>
          <a:ln/>
        </p:spPr>
        <p:txBody>
          <a:bodyPr/>
          <a:lstStyle/>
          <a:p>
            <a:pPr marL="225011" indent="-225011"/>
            <a:r>
              <a:rPr lang="en-US" b="1" u="sng" dirty="0" smtClean="0">
                <a:latin typeface="Times New Roman" charset="0"/>
              </a:rPr>
              <a:t>Parent Income Calculation</a:t>
            </a:r>
          </a:p>
          <a:p>
            <a:pPr marL="225011" indent="-225011"/>
            <a:r>
              <a:rPr lang="en-US" dirty="0" smtClean="0">
                <a:latin typeface="Times New Roman" charset="0"/>
              </a:rPr>
              <a:t>	</a:t>
            </a:r>
            <a:r>
              <a:rPr lang="en-US" u="sng" dirty="0" smtClean="0">
                <a:latin typeface="Times New Roman" charset="0"/>
              </a:rPr>
              <a:t>NOTE</a:t>
            </a:r>
            <a:r>
              <a:rPr lang="en-US" dirty="0" smtClean="0">
                <a:latin typeface="Times New Roman" charset="0"/>
              </a:rPr>
              <a:t>:  </a:t>
            </a:r>
            <a:r>
              <a:rPr lang="en-US" dirty="0" smtClean="0">
                <a:latin typeface="Times New Roman" charset="0"/>
              </a:rPr>
              <a:t>They </a:t>
            </a:r>
            <a:r>
              <a:rPr lang="en-US" dirty="0" smtClean="0">
                <a:latin typeface="Times New Roman" charset="0"/>
              </a:rPr>
              <a:t>evaluate the </a:t>
            </a:r>
            <a:r>
              <a:rPr lang="en-US" u="sng" dirty="0" smtClean="0">
                <a:latin typeface="Times New Roman" charset="0"/>
              </a:rPr>
              <a:t>prior year’s income</a:t>
            </a:r>
            <a:r>
              <a:rPr lang="en-US" dirty="0" smtClean="0">
                <a:latin typeface="Times New Roman" charset="0"/>
              </a:rPr>
              <a:t> – e.g., we review </a:t>
            </a:r>
            <a:r>
              <a:rPr lang="en-US" dirty="0" smtClean="0">
                <a:latin typeface="Times New Roman" charset="0"/>
              </a:rPr>
              <a:t>2010 </a:t>
            </a:r>
            <a:r>
              <a:rPr lang="en-US" dirty="0" smtClean="0">
                <a:latin typeface="Times New Roman" charset="0"/>
              </a:rPr>
              <a:t>tax information for </a:t>
            </a:r>
            <a:r>
              <a:rPr lang="en-US" dirty="0" smtClean="0">
                <a:latin typeface="Times New Roman" charset="0"/>
              </a:rPr>
              <a:t>the 2011-12 </a:t>
            </a:r>
            <a:r>
              <a:rPr lang="en-US" dirty="0" smtClean="0">
                <a:latin typeface="Times New Roman" charset="0"/>
              </a:rPr>
              <a:t>school year</a:t>
            </a:r>
          </a:p>
          <a:p>
            <a:pPr marL="225011" indent="-225011"/>
            <a:r>
              <a:rPr lang="en-US" dirty="0" smtClean="0">
                <a:latin typeface="Times New Roman" charset="0"/>
              </a:rPr>
              <a:t>		</a:t>
            </a:r>
            <a:r>
              <a:rPr lang="en-US" u="sng" dirty="0" smtClean="0">
                <a:latin typeface="Times New Roman" charset="0"/>
              </a:rPr>
              <a:t>Also Note</a:t>
            </a:r>
            <a:r>
              <a:rPr lang="en-US" dirty="0" smtClean="0">
                <a:latin typeface="Times New Roman" charset="0"/>
              </a:rPr>
              <a:t>: formula is more heavily </a:t>
            </a:r>
            <a:r>
              <a:rPr lang="en-US" u="sng" dirty="0" smtClean="0">
                <a:latin typeface="Times New Roman" charset="0"/>
              </a:rPr>
              <a:t>driven by income</a:t>
            </a:r>
            <a:r>
              <a:rPr lang="en-US" dirty="0" smtClean="0">
                <a:latin typeface="Times New Roman" charset="0"/>
              </a:rPr>
              <a:t> than assets, 			- assets, for many, can be an insignificant part of the EFC.</a:t>
            </a:r>
          </a:p>
          <a:p>
            <a:pPr marL="225011" indent="-225011"/>
            <a:endParaRPr lang="en-US" dirty="0" smtClean="0">
              <a:latin typeface="Times New Roman" charset="0"/>
            </a:endParaRPr>
          </a:p>
          <a:p>
            <a:pPr marL="225011" indent="-225011">
              <a:buFontTx/>
              <a:buAutoNum type="arabicPeriod"/>
            </a:pPr>
            <a:r>
              <a:rPr lang="en-US" b="1" dirty="0" smtClean="0">
                <a:latin typeface="Times New Roman" charset="0"/>
              </a:rPr>
              <a:t>Add total income</a:t>
            </a:r>
            <a:r>
              <a:rPr lang="en-US" dirty="0" smtClean="0">
                <a:latin typeface="Times New Roman" charset="0"/>
              </a:rPr>
              <a:t>:</a:t>
            </a:r>
          </a:p>
          <a:p>
            <a:pPr marL="225011" indent="-225011"/>
            <a:r>
              <a:rPr lang="en-US" dirty="0" smtClean="0">
                <a:latin typeface="Times New Roman" charset="0"/>
              </a:rPr>
              <a:t>	- (adjusted gross income from the federal income tax return </a:t>
            </a:r>
            <a:r>
              <a:rPr lang="en-US" u="sng" dirty="0" smtClean="0">
                <a:latin typeface="Times New Roman" charset="0"/>
              </a:rPr>
              <a:t>plus</a:t>
            </a:r>
            <a:r>
              <a:rPr lang="en-US" dirty="0" smtClean="0">
                <a:latin typeface="Times New Roman" charset="0"/>
              </a:rPr>
              <a:t> any untaxed income)</a:t>
            </a:r>
          </a:p>
          <a:p>
            <a:pPr marL="225011" indent="-225011"/>
            <a:r>
              <a:rPr lang="en-US" b="1" dirty="0" smtClean="0">
                <a:latin typeface="Times New Roman" charset="0"/>
              </a:rPr>
              <a:t>2.  Subtract</a:t>
            </a:r>
            <a:r>
              <a:rPr lang="en-US" dirty="0" smtClean="0">
                <a:latin typeface="Times New Roman" charset="0"/>
              </a:rPr>
              <a:t>:</a:t>
            </a:r>
          </a:p>
          <a:p>
            <a:pPr marL="731286" lvl="1" indent="-281264">
              <a:buFontTx/>
              <a:buChar char="•"/>
            </a:pPr>
            <a:r>
              <a:rPr lang="en-US" dirty="0" smtClean="0">
                <a:latin typeface="Times New Roman" charset="0"/>
              </a:rPr>
              <a:t>Amount for </a:t>
            </a:r>
            <a:r>
              <a:rPr lang="en-US" u="sng" dirty="0" smtClean="0">
                <a:latin typeface="Times New Roman" charset="0"/>
              </a:rPr>
              <a:t>basic living expenses</a:t>
            </a:r>
            <a:r>
              <a:rPr lang="en-US" dirty="0" smtClean="0">
                <a:latin typeface="Times New Roman" charset="0"/>
              </a:rPr>
              <a:t>, based on size of family &amp; number in college</a:t>
            </a:r>
          </a:p>
          <a:p>
            <a:pPr marL="731286" lvl="1" indent="-281264">
              <a:buFontTx/>
              <a:buChar char="•"/>
            </a:pPr>
            <a:r>
              <a:rPr lang="en-US" u="sng" dirty="0" smtClean="0">
                <a:latin typeface="Times New Roman" charset="0"/>
              </a:rPr>
              <a:t>Taxes</a:t>
            </a:r>
            <a:r>
              <a:rPr lang="en-US" dirty="0" smtClean="0">
                <a:latin typeface="Times New Roman" charset="0"/>
              </a:rPr>
              <a:t> (federal, FICA, state and local)</a:t>
            </a:r>
          </a:p>
          <a:p>
            <a:pPr marL="731286" lvl="1" indent="-281264">
              <a:buFontTx/>
              <a:buChar char="•"/>
            </a:pPr>
            <a:r>
              <a:rPr lang="en-US" dirty="0" smtClean="0">
                <a:latin typeface="Times New Roman" charset="0"/>
              </a:rPr>
              <a:t>An </a:t>
            </a:r>
            <a:r>
              <a:rPr lang="en-US" u="sng" dirty="0" smtClean="0">
                <a:latin typeface="Times New Roman" charset="0"/>
              </a:rPr>
              <a:t>allowance for</a:t>
            </a:r>
            <a:r>
              <a:rPr lang="en-US" dirty="0" smtClean="0">
                <a:latin typeface="Times New Roman" charset="0"/>
              </a:rPr>
              <a:t> </a:t>
            </a:r>
            <a:r>
              <a:rPr lang="en-US" u="sng" dirty="0" smtClean="0">
                <a:latin typeface="Times New Roman" charset="0"/>
              </a:rPr>
              <a:t>additional expenses</a:t>
            </a:r>
            <a:r>
              <a:rPr lang="en-US" dirty="0" smtClean="0">
                <a:latin typeface="Times New Roman" charset="0"/>
              </a:rPr>
              <a:t> </a:t>
            </a:r>
          </a:p>
          <a:p>
            <a:pPr marL="1575077" lvl="3" indent="-225011">
              <a:buFontTx/>
              <a:buChar char="•"/>
            </a:pPr>
            <a:r>
              <a:rPr lang="en-US" dirty="0" smtClean="0">
                <a:latin typeface="Times New Roman" charset="0"/>
              </a:rPr>
              <a:t>if both parents are employed </a:t>
            </a:r>
          </a:p>
          <a:p>
            <a:pPr marL="1575077" lvl="3" indent="-225011">
              <a:buFontTx/>
              <a:buChar char="•"/>
            </a:pPr>
            <a:r>
              <a:rPr lang="en-US" dirty="0" smtClean="0">
                <a:latin typeface="Times New Roman" charset="0"/>
              </a:rPr>
              <a:t>or if parent is single</a:t>
            </a:r>
          </a:p>
          <a:p>
            <a:pPr marL="225011" indent="-225011"/>
            <a:r>
              <a:rPr lang="en-US" dirty="0" smtClean="0">
                <a:latin typeface="Times New Roman" charset="0"/>
              </a:rPr>
              <a:t>		</a:t>
            </a:r>
            <a:r>
              <a:rPr lang="en-US" u="sng" dirty="0" smtClean="0">
                <a:latin typeface="Times New Roman" charset="0"/>
              </a:rPr>
              <a:t>Optional</a:t>
            </a:r>
            <a:r>
              <a:rPr lang="en-US" dirty="0" smtClean="0">
                <a:latin typeface="Times New Roman" charset="0"/>
              </a:rPr>
              <a:t>, </a:t>
            </a:r>
            <a:r>
              <a:rPr lang="en-US" i="1" dirty="0" smtClean="0">
                <a:latin typeface="Times New Roman" charset="0"/>
              </a:rPr>
              <a:t>depending</a:t>
            </a:r>
            <a:r>
              <a:rPr lang="en-US" dirty="0" smtClean="0">
                <a:latin typeface="Times New Roman" charset="0"/>
              </a:rPr>
              <a:t> on need analysis method used (FM or IM) and school’s policy:</a:t>
            </a:r>
          </a:p>
          <a:p>
            <a:pPr marL="1575077" lvl="3" indent="-225011">
              <a:buFontTx/>
              <a:buChar char="•"/>
            </a:pPr>
            <a:r>
              <a:rPr lang="en-US" dirty="0" smtClean="0">
                <a:latin typeface="Times New Roman" charset="0"/>
              </a:rPr>
              <a:t>Unusually high </a:t>
            </a:r>
            <a:r>
              <a:rPr lang="en-US" u="sng" dirty="0" smtClean="0">
                <a:latin typeface="Times New Roman" charset="0"/>
              </a:rPr>
              <a:t>med/dental</a:t>
            </a:r>
            <a:r>
              <a:rPr lang="en-US" dirty="0" smtClean="0">
                <a:latin typeface="Times New Roman" charset="0"/>
              </a:rPr>
              <a:t> expenses</a:t>
            </a:r>
          </a:p>
          <a:p>
            <a:pPr marL="1575077" lvl="3" indent="-225011">
              <a:buFontTx/>
              <a:buChar char="•"/>
            </a:pPr>
            <a:r>
              <a:rPr lang="en-US" dirty="0" smtClean="0">
                <a:latin typeface="Times New Roman" charset="0"/>
              </a:rPr>
              <a:t>Elem/secondary </a:t>
            </a:r>
            <a:r>
              <a:rPr lang="en-US" u="sng" dirty="0" smtClean="0">
                <a:latin typeface="Times New Roman" charset="0"/>
              </a:rPr>
              <a:t>tuition</a:t>
            </a:r>
          </a:p>
          <a:p>
            <a:pPr marL="1575077" lvl="3" indent="-225011">
              <a:buFontTx/>
              <a:buChar char="•"/>
            </a:pPr>
            <a:r>
              <a:rPr lang="en-US" dirty="0" smtClean="0">
                <a:latin typeface="Times New Roman" charset="0"/>
              </a:rPr>
              <a:t>Amount for </a:t>
            </a:r>
            <a:r>
              <a:rPr lang="en-US" u="sng" dirty="0" smtClean="0">
                <a:latin typeface="Times New Roman" charset="0"/>
              </a:rPr>
              <a:t>education savings</a:t>
            </a:r>
            <a:r>
              <a:rPr lang="en-US" dirty="0" smtClean="0">
                <a:latin typeface="Times New Roman" charset="0"/>
              </a:rPr>
              <a:t> for younger students in the household</a:t>
            </a:r>
          </a:p>
          <a:p>
            <a:pPr marL="225011" indent="-225011"/>
            <a:r>
              <a:rPr lang="en-US" b="1" dirty="0" smtClean="0">
                <a:latin typeface="Times New Roman" charset="0"/>
              </a:rPr>
              <a:t>3. Calculate:</a:t>
            </a:r>
          </a:p>
          <a:p>
            <a:pPr marL="225011" indent="-225011"/>
            <a:r>
              <a:rPr lang="en-US" dirty="0" smtClean="0">
                <a:latin typeface="Times New Roman" charset="0"/>
              </a:rPr>
              <a:t>	- 22%-46 or 47% of available income, sometimes called </a:t>
            </a:r>
            <a:r>
              <a:rPr lang="en-US" i="1" u="sng" dirty="0" smtClean="0">
                <a:latin typeface="Times New Roman" charset="0"/>
              </a:rPr>
              <a:t>discretionary income</a:t>
            </a:r>
            <a:r>
              <a:rPr lang="en-US" dirty="0" smtClean="0">
                <a:latin typeface="Times New Roman" charset="0"/>
              </a:rPr>
              <a:t>, </a:t>
            </a:r>
          </a:p>
          <a:p>
            <a:pPr marL="225011" indent="-225011"/>
            <a:r>
              <a:rPr lang="en-US" dirty="0" smtClean="0">
                <a:latin typeface="Times New Roman" charset="0"/>
              </a:rPr>
              <a:t>		- that is the amount that is assumed to be available for education costs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623098-DF58-4846-88D8-F7C24D7982D5}" type="slidenum">
              <a:rPr lang="en-US"/>
              <a:pPr/>
              <a:t>2</a:t>
            </a:fld>
            <a:endParaRPr lang="en-US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6682" y="4343400"/>
            <a:ext cx="5868265" cy="4495279"/>
          </a:xfrm>
          <a:noFill/>
          <a:ln/>
        </p:spPr>
        <p:txBody>
          <a:bodyPr/>
          <a:lstStyle/>
          <a:p>
            <a:r>
              <a:rPr lang="en-US" b="1" u="sng" dirty="0" smtClean="0">
                <a:latin typeface="Times New Roman" charset="0"/>
              </a:rPr>
              <a:t>Parent Asset Calculation</a:t>
            </a:r>
          </a:p>
          <a:p>
            <a:r>
              <a:rPr lang="en-US" b="1" dirty="0" smtClean="0">
                <a:latin typeface="Times New Roman" charset="0"/>
              </a:rPr>
              <a:t>1. Add (</a:t>
            </a:r>
            <a:r>
              <a:rPr lang="en-US" dirty="0" smtClean="0">
                <a:latin typeface="Times New Roman" charset="0"/>
              </a:rPr>
              <a:t>Calculate parents’ net worth, adding)</a:t>
            </a:r>
            <a:r>
              <a:rPr lang="en-US" b="1" dirty="0" smtClean="0">
                <a:latin typeface="Times New Roman" charset="0"/>
              </a:rPr>
              <a:t>:</a:t>
            </a:r>
            <a:endParaRPr lang="en-US" dirty="0" smtClean="0">
              <a:latin typeface="Times New Roman" charset="0"/>
            </a:endParaRPr>
          </a:p>
          <a:p>
            <a:pPr marL="731286" lvl="1" indent="-281264">
              <a:buFontTx/>
              <a:buChar char="•"/>
            </a:pPr>
            <a:r>
              <a:rPr lang="en-US" u="sng" dirty="0" smtClean="0">
                <a:latin typeface="Times New Roman" charset="0"/>
              </a:rPr>
              <a:t>Cash</a:t>
            </a:r>
            <a:r>
              <a:rPr lang="en-US" dirty="0" smtClean="0">
                <a:latin typeface="Times New Roman" charset="0"/>
              </a:rPr>
              <a:t>, savings accounts, checking accounts</a:t>
            </a:r>
          </a:p>
          <a:p>
            <a:pPr marL="731286" lvl="1" indent="-281264">
              <a:buFontTx/>
              <a:buChar char="•"/>
            </a:pPr>
            <a:r>
              <a:rPr lang="en-US" dirty="0" smtClean="0">
                <a:latin typeface="Times New Roman" charset="0"/>
              </a:rPr>
              <a:t>Portion of </a:t>
            </a:r>
            <a:r>
              <a:rPr lang="en-US" u="sng" dirty="0" smtClean="0">
                <a:latin typeface="Times New Roman" charset="0"/>
              </a:rPr>
              <a:t>business</a:t>
            </a:r>
            <a:r>
              <a:rPr lang="en-US" dirty="0" smtClean="0">
                <a:latin typeface="Times New Roman" charset="0"/>
              </a:rPr>
              <a:t> and </a:t>
            </a:r>
            <a:r>
              <a:rPr lang="en-US" u="sng" dirty="0" smtClean="0">
                <a:latin typeface="Times New Roman" charset="0"/>
              </a:rPr>
              <a:t>farm</a:t>
            </a:r>
            <a:r>
              <a:rPr lang="en-US" dirty="0" smtClean="0">
                <a:latin typeface="Times New Roman" charset="0"/>
              </a:rPr>
              <a:t> net worth </a:t>
            </a:r>
          </a:p>
          <a:p>
            <a:pPr marL="731286" lvl="1" indent="-281264"/>
            <a:r>
              <a:rPr lang="en-US" dirty="0" smtClean="0">
                <a:latin typeface="Times New Roman" charset="0"/>
              </a:rPr>
              <a:t>	(with some exceptions—residence on farm &amp; family materially participates in operation; family-owned small business w 100 or fewer FTE employees)</a:t>
            </a:r>
          </a:p>
          <a:p>
            <a:pPr marL="731286" lvl="1" indent="-281264">
              <a:buFontTx/>
              <a:buChar char="•"/>
            </a:pPr>
            <a:r>
              <a:rPr lang="en-US" dirty="0" smtClean="0">
                <a:latin typeface="Times New Roman" charset="0"/>
              </a:rPr>
              <a:t>Investments net worth</a:t>
            </a:r>
          </a:p>
          <a:p>
            <a:pPr marL="731286" lvl="1" indent="-281264">
              <a:buFontTx/>
              <a:buChar char="•"/>
            </a:pPr>
            <a:r>
              <a:rPr lang="en-US" dirty="0" smtClean="0">
                <a:latin typeface="Times New Roman" charset="0"/>
              </a:rPr>
              <a:t>Real estate net worth</a:t>
            </a:r>
          </a:p>
          <a:p>
            <a:r>
              <a:rPr lang="en-US" dirty="0" smtClean="0">
                <a:latin typeface="Times New Roman" charset="0"/>
              </a:rPr>
              <a:t>	</a:t>
            </a:r>
            <a:r>
              <a:rPr lang="en-US" u="sng" dirty="0" smtClean="0">
                <a:latin typeface="Times New Roman" charset="0"/>
              </a:rPr>
              <a:t>Optional</a:t>
            </a:r>
            <a:r>
              <a:rPr lang="en-US" dirty="0" smtClean="0">
                <a:latin typeface="Times New Roman" charset="0"/>
              </a:rPr>
              <a:t>: home equity (home ownership is a measure of financial strength)</a:t>
            </a:r>
          </a:p>
          <a:p>
            <a:endParaRPr lang="en-US" dirty="0" smtClean="0">
              <a:latin typeface="Times New Roman" charset="0"/>
            </a:endParaRPr>
          </a:p>
          <a:p>
            <a:r>
              <a:rPr lang="en-US" b="1" dirty="0" smtClean="0">
                <a:latin typeface="Times New Roman" charset="0"/>
              </a:rPr>
              <a:t>2. Subtract:</a:t>
            </a:r>
          </a:p>
          <a:p>
            <a:pPr marL="731286" lvl="1" indent="-281264">
              <a:buFontTx/>
              <a:buChar char="•"/>
            </a:pPr>
            <a:r>
              <a:rPr lang="en-US" u="sng" dirty="0" smtClean="0">
                <a:latin typeface="Times New Roman" charset="0"/>
              </a:rPr>
              <a:t>Education savings</a:t>
            </a:r>
            <a:r>
              <a:rPr lang="en-US" dirty="0" smtClean="0">
                <a:latin typeface="Times New Roman" charset="0"/>
              </a:rPr>
              <a:t> and </a:t>
            </a:r>
          </a:p>
          <a:p>
            <a:pPr marL="731286" lvl="1" indent="-281264">
              <a:buFontTx/>
              <a:buChar char="•"/>
            </a:pPr>
            <a:r>
              <a:rPr lang="en-US" u="sng" dirty="0" smtClean="0">
                <a:latin typeface="Times New Roman" charset="0"/>
              </a:rPr>
              <a:t>asset protection allowance</a:t>
            </a:r>
            <a:r>
              <a:rPr lang="en-US" dirty="0" smtClean="0">
                <a:latin typeface="Times New Roman" charset="0"/>
              </a:rPr>
              <a:t> (reflecting education savings, emergency needs, etc.</a:t>
            </a:r>
          </a:p>
          <a:p>
            <a:endParaRPr lang="en-US" dirty="0" smtClean="0">
              <a:latin typeface="Times New Roman" charset="0"/>
            </a:endParaRPr>
          </a:p>
          <a:p>
            <a:r>
              <a:rPr lang="en-US" b="1" dirty="0" smtClean="0">
                <a:latin typeface="Times New Roman" charset="0"/>
              </a:rPr>
              <a:t>3. Calculate: </a:t>
            </a:r>
            <a:r>
              <a:rPr lang="en-US" dirty="0" smtClean="0">
                <a:latin typeface="Times New Roman" charset="0"/>
              </a:rPr>
              <a:t> </a:t>
            </a:r>
          </a:p>
          <a:p>
            <a:r>
              <a:rPr lang="en-US" dirty="0" smtClean="0">
                <a:latin typeface="Times New Roman" charset="0"/>
              </a:rPr>
              <a:t>	only a </a:t>
            </a:r>
            <a:r>
              <a:rPr lang="en-US" u="sng" dirty="0" smtClean="0">
                <a:latin typeface="Times New Roman" charset="0"/>
              </a:rPr>
              <a:t>small portion of assets</a:t>
            </a:r>
            <a:r>
              <a:rPr lang="en-US" dirty="0" smtClean="0">
                <a:latin typeface="Times New Roman" charset="0"/>
              </a:rPr>
              <a:t> are used in as parent contribution from assets 	(3%-12%, depending on the need analysis method used by the college)</a:t>
            </a:r>
          </a:p>
          <a:p>
            <a:r>
              <a:rPr lang="en-US" dirty="0" smtClean="0">
                <a:latin typeface="Times New Roman" charset="0"/>
              </a:rPr>
              <a:t>____________________________________</a:t>
            </a:r>
          </a:p>
          <a:p>
            <a:r>
              <a:rPr lang="en-US" b="1" dirty="0" smtClean="0">
                <a:latin typeface="Times New Roman" charset="0"/>
              </a:rPr>
              <a:t>4. Result</a:t>
            </a:r>
            <a:r>
              <a:rPr lang="en-US" dirty="0" smtClean="0">
                <a:latin typeface="Times New Roman" charset="0"/>
              </a:rPr>
              <a:t> = </a:t>
            </a:r>
            <a:r>
              <a:rPr lang="en-US" u="sng" dirty="0" smtClean="0">
                <a:latin typeface="Times New Roman" charset="0"/>
              </a:rPr>
              <a:t>discretionary net worth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9C46E6-984D-47F2-AAF5-84DFD036C255}" type="slidenum">
              <a:rPr lang="en-US"/>
              <a:pPr/>
              <a:t>3</a:t>
            </a:fld>
            <a:endParaRPr lang="en-US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6682" y="4343400"/>
            <a:ext cx="5868265" cy="4495279"/>
          </a:xfrm>
          <a:noFill/>
          <a:ln/>
        </p:spPr>
        <p:txBody>
          <a:bodyPr/>
          <a:lstStyle/>
          <a:p>
            <a:r>
              <a:rPr lang="en-US" b="1" u="sng" smtClean="0">
                <a:latin typeface="Times New Roman" charset="0"/>
              </a:rPr>
              <a:t>Total Parent Contribution</a:t>
            </a:r>
          </a:p>
          <a:p>
            <a:endParaRPr lang="en-US" smtClean="0">
              <a:latin typeface="Times New Roman" charset="0"/>
            </a:endParaRPr>
          </a:p>
          <a:p>
            <a:r>
              <a:rPr lang="en-US" smtClean="0">
                <a:latin typeface="Times New Roman" charset="0"/>
              </a:rPr>
              <a:t>Available Income, plus available assets – times a number in college percentage</a:t>
            </a:r>
          </a:p>
          <a:p>
            <a:r>
              <a:rPr lang="en-US" smtClean="0">
                <a:latin typeface="Times New Roman" charset="0"/>
              </a:rPr>
              <a:t>	- equals Parent Contribution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63CB79-9383-425B-BC80-A8E2F6DE328A}" type="slidenum">
              <a:rPr lang="en-US"/>
              <a:pPr/>
              <a:t>4</a:t>
            </a:fld>
            <a:endParaRPr lang="en-US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6681" y="4343400"/>
            <a:ext cx="6189345" cy="4587658"/>
          </a:xfrm>
          <a:noFill/>
          <a:ln/>
        </p:spPr>
        <p:txBody>
          <a:bodyPr/>
          <a:lstStyle/>
          <a:p>
            <a:r>
              <a:rPr lang="en-US" b="1" u="sng" smtClean="0">
                <a:latin typeface="Times New Roman" charset="0"/>
              </a:rPr>
              <a:t>Student Contribution Calculation:</a:t>
            </a:r>
          </a:p>
          <a:p>
            <a:endParaRPr lang="en-US" b="1" u="sng" smtClean="0">
              <a:latin typeface="Times New Roman" charset="0"/>
            </a:endParaRPr>
          </a:p>
          <a:p>
            <a:r>
              <a:rPr lang="en-US" b="1" smtClean="0">
                <a:latin typeface="Times New Roman" charset="0"/>
              </a:rPr>
              <a:t>Student Assets:</a:t>
            </a:r>
            <a:r>
              <a:rPr lang="en-US" smtClean="0">
                <a:latin typeface="Times New Roman" charset="0"/>
              </a:rPr>
              <a:t> </a:t>
            </a:r>
          </a:p>
          <a:p>
            <a:r>
              <a:rPr lang="en-US" smtClean="0">
                <a:latin typeface="Times New Roman" charset="0"/>
              </a:rPr>
              <a:t>	- </a:t>
            </a:r>
            <a:r>
              <a:rPr lang="en-US" u="sng" smtClean="0">
                <a:latin typeface="Times New Roman" charset="0"/>
              </a:rPr>
              <a:t>FM</a:t>
            </a:r>
            <a:r>
              <a:rPr lang="en-US" smtClean="0">
                <a:latin typeface="Times New Roman" charset="0"/>
              </a:rPr>
              <a:t> (FAFSA) includes 20% of the student’s assets as part of the student 	contribution. </a:t>
            </a:r>
          </a:p>
          <a:p>
            <a:r>
              <a:rPr lang="en-US" smtClean="0">
                <a:latin typeface="Times New Roman" charset="0"/>
              </a:rPr>
              <a:t>	- </a:t>
            </a:r>
            <a:r>
              <a:rPr lang="en-US" u="sng" smtClean="0">
                <a:latin typeface="Times New Roman" charset="0"/>
              </a:rPr>
              <a:t>IM</a:t>
            </a:r>
            <a:r>
              <a:rPr lang="en-US" smtClean="0">
                <a:latin typeface="Times New Roman" charset="0"/>
              </a:rPr>
              <a:t> (Profile) assesses the student’s assets at 25%. </a:t>
            </a:r>
          </a:p>
          <a:p>
            <a:r>
              <a:rPr lang="en-US" smtClean="0">
                <a:latin typeface="Times New Roman" charset="0"/>
              </a:rPr>
              <a:t>If the student assets were funded by the parents, consensus methodology (used by 568 schools) assesses the assets at the parent rate, 5% on average. If the assets were given by other relatives or third party or are in a student trust fund, then there are assessed at the IM rate of 25%.</a:t>
            </a:r>
          </a:p>
          <a:p>
            <a:endParaRPr lang="en-US" smtClean="0">
              <a:latin typeface="Times New Roman" charset="0"/>
            </a:endParaRPr>
          </a:p>
          <a:p>
            <a:r>
              <a:rPr lang="en-US" b="1" smtClean="0">
                <a:latin typeface="Times New Roman" charset="0"/>
              </a:rPr>
              <a:t>Student Income:</a:t>
            </a:r>
          </a:p>
          <a:p>
            <a:r>
              <a:rPr lang="en-US" smtClean="0">
                <a:latin typeface="Times New Roman" charset="0"/>
              </a:rPr>
              <a:t>	- </a:t>
            </a:r>
            <a:r>
              <a:rPr lang="en-US" u="sng" smtClean="0">
                <a:latin typeface="Times New Roman" charset="0"/>
              </a:rPr>
              <a:t>FM</a:t>
            </a:r>
            <a:r>
              <a:rPr lang="en-US" smtClean="0">
                <a:latin typeface="Times New Roman" charset="0"/>
              </a:rPr>
              <a:t> only expects student contribution from income (excluding taxable portions of 	need-based financial aid)  if exceeds a certain level ($3,080 for 2008-09)</a:t>
            </a:r>
          </a:p>
          <a:p>
            <a:r>
              <a:rPr lang="en-US" smtClean="0">
                <a:latin typeface="Times New Roman" charset="0"/>
              </a:rPr>
              <a:t>	- </a:t>
            </a:r>
            <a:r>
              <a:rPr lang="en-US" u="sng" smtClean="0">
                <a:latin typeface="Times New Roman" charset="0"/>
              </a:rPr>
              <a:t>IM</a:t>
            </a:r>
            <a:r>
              <a:rPr lang="en-US" smtClean="0">
                <a:latin typeface="Times New Roman" charset="0"/>
              </a:rPr>
              <a:t> has a </a:t>
            </a:r>
            <a:r>
              <a:rPr lang="en-US" u="sng" smtClean="0">
                <a:latin typeface="Times New Roman" charset="0"/>
              </a:rPr>
              <a:t>minimum contribution</a:t>
            </a:r>
            <a:r>
              <a:rPr lang="en-US" smtClean="0">
                <a:latin typeface="Times New Roman" charset="0"/>
              </a:rPr>
              <a:t> from income </a:t>
            </a:r>
          </a:p>
          <a:p>
            <a:r>
              <a:rPr lang="en-US" smtClean="0">
                <a:latin typeface="Times New Roman" charset="0"/>
              </a:rPr>
              <a:t>		- based on a standard summer savings expectation for dependent 		students; for 2009-10, $1550 for first-year students, $2150 for other 		undergraduate students</a:t>
            </a:r>
          </a:p>
          <a:p>
            <a:endParaRPr lang="en-US" smtClean="0">
              <a:latin typeface="Times New Roman" charset="0"/>
            </a:endParaRPr>
          </a:p>
          <a:p>
            <a:r>
              <a:rPr lang="en-US" smtClean="0">
                <a:latin typeface="Times New Roman" charset="0"/>
              </a:rPr>
              <a:t>Individual institutions </a:t>
            </a:r>
            <a:r>
              <a:rPr lang="en-US" u="sng" smtClean="0">
                <a:latin typeface="Times New Roman" charset="0"/>
              </a:rPr>
              <a:t>set their own </a:t>
            </a:r>
            <a:r>
              <a:rPr lang="en-US" i="1" u="sng" smtClean="0">
                <a:latin typeface="Times New Roman" charset="0"/>
              </a:rPr>
              <a:t>summer savings expectations</a:t>
            </a:r>
            <a:r>
              <a:rPr lang="en-US" smtClean="0">
                <a:latin typeface="Times New Roman" charset="0"/>
              </a:rPr>
              <a:t>, based on their location, demographics of their students, typical summer earnings of their students, etc.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63CB79-9383-425B-BC80-A8E2F6DE328A}" type="slidenum">
              <a:rPr lang="en-US"/>
              <a:pPr/>
              <a:t>5</a:t>
            </a:fld>
            <a:endParaRPr lang="en-US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6681" y="4343400"/>
            <a:ext cx="6189345" cy="4587658"/>
          </a:xfrm>
          <a:noFill/>
          <a:ln/>
        </p:spPr>
        <p:txBody>
          <a:bodyPr/>
          <a:lstStyle/>
          <a:p>
            <a:r>
              <a:rPr lang="en-US" b="1" u="sng" smtClean="0">
                <a:latin typeface="Times New Roman" charset="0"/>
              </a:rPr>
              <a:t>Student Contribution Calculation:</a:t>
            </a:r>
          </a:p>
          <a:p>
            <a:endParaRPr lang="en-US" b="1" u="sng" smtClean="0">
              <a:latin typeface="Times New Roman" charset="0"/>
            </a:endParaRPr>
          </a:p>
          <a:p>
            <a:r>
              <a:rPr lang="en-US" b="1" smtClean="0">
                <a:latin typeface="Times New Roman" charset="0"/>
              </a:rPr>
              <a:t>Student Assets:</a:t>
            </a:r>
            <a:r>
              <a:rPr lang="en-US" smtClean="0">
                <a:latin typeface="Times New Roman" charset="0"/>
              </a:rPr>
              <a:t> </a:t>
            </a:r>
          </a:p>
          <a:p>
            <a:r>
              <a:rPr lang="en-US" smtClean="0">
                <a:latin typeface="Times New Roman" charset="0"/>
              </a:rPr>
              <a:t>	- </a:t>
            </a:r>
            <a:r>
              <a:rPr lang="en-US" u="sng" smtClean="0">
                <a:latin typeface="Times New Roman" charset="0"/>
              </a:rPr>
              <a:t>FM</a:t>
            </a:r>
            <a:r>
              <a:rPr lang="en-US" smtClean="0">
                <a:latin typeface="Times New Roman" charset="0"/>
              </a:rPr>
              <a:t> (FAFSA) includes 20% of the student’s assets as part of the student 	contribution. </a:t>
            </a:r>
          </a:p>
          <a:p>
            <a:r>
              <a:rPr lang="en-US" smtClean="0">
                <a:latin typeface="Times New Roman" charset="0"/>
              </a:rPr>
              <a:t>	- </a:t>
            </a:r>
            <a:r>
              <a:rPr lang="en-US" u="sng" smtClean="0">
                <a:latin typeface="Times New Roman" charset="0"/>
              </a:rPr>
              <a:t>IM</a:t>
            </a:r>
            <a:r>
              <a:rPr lang="en-US" smtClean="0">
                <a:latin typeface="Times New Roman" charset="0"/>
              </a:rPr>
              <a:t> (Profile) assesses the student’s assets at 25%. </a:t>
            </a:r>
          </a:p>
          <a:p>
            <a:r>
              <a:rPr lang="en-US" smtClean="0">
                <a:latin typeface="Times New Roman" charset="0"/>
              </a:rPr>
              <a:t>If the student assets were funded by the parents, consensus methodology (used by 568 schools) assesses the assets at the parent rate, 5% on average. If the assets were given by other relatives or third party or are in a student trust fund, then there are assessed at the IM rate of 25%.</a:t>
            </a:r>
          </a:p>
          <a:p>
            <a:endParaRPr lang="en-US" smtClean="0">
              <a:latin typeface="Times New Roman" charset="0"/>
            </a:endParaRPr>
          </a:p>
          <a:p>
            <a:r>
              <a:rPr lang="en-US" b="1" smtClean="0">
                <a:latin typeface="Times New Roman" charset="0"/>
              </a:rPr>
              <a:t>Student Income:</a:t>
            </a:r>
          </a:p>
          <a:p>
            <a:r>
              <a:rPr lang="en-US" smtClean="0">
                <a:latin typeface="Times New Roman" charset="0"/>
              </a:rPr>
              <a:t>	- </a:t>
            </a:r>
            <a:r>
              <a:rPr lang="en-US" u="sng" smtClean="0">
                <a:latin typeface="Times New Roman" charset="0"/>
              </a:rPr>
              <a:t>FM</a:t>
            </a:r>
            <a:r>
              <a:rPr lang="en-US" smtClean="0">
                <a:latin typeface="Times New Roman" charset="0"/>
              </a:rPr>
              <a:t> only expects student contribution from income (excluding taxable portions of 	need-based financial aid)  if exceeds a certain level ($3,080 for 2008-09)</a:t>
            </a:r>
          </a:p>
          <a:p>
            <a:r>
              <a:rPr lang="en-US" smtClean="0">
                <a:latin typeface="Times New Roman" charset="0"/>
              </a:rPr>
              <a:t>	- </a:t>
            </a:r>
            <a:r>
              <a:rPr lang="en-US" u="sng" smtClean="0">
                <a:latin typeface="Times New Roman" charset="0"/>
              </a:rPr>
              <a:t>IM</a:t>
            </a:r>
            <a:r>
              <a:rPr lang="en-US" smtClean="0">
                <a:latin typeface="Times New Roman" charset="0"/>
              </a:rPr>
              <a:t> has a </a:t>
            </a:r>
            <a:r>
              <a:rPr lang="en-US" u="sng" smtClean="0">
                <a:latin typeface="Times New Roman" charset="0"/>
              </a:rPr>
              <a:t>minimum contribution</a:t>
            </a:r>
            <a:r>
              <a:rPr lang="en-US" smtClean="0">
                <a:latin typeface="Times New Roman" charset="0"/>
              </a:rPr>
              <a:t> from income </a:t>
            </a:r>
          </a:p>
          <a:p>
            <a:r>
              <a:rPr lang="en-US" smtClean="0">
                <a:latin typeface="Times New Roman" charset="0"/>
              </a:rPr>
              <a:t>		- based on a standard summer savings expectation for dependent 		students; for 2009-10, $1550 for first-year students, $2150 for other 		undergraduate students</a:t>
            </a:r>
          </a:p>
          <a:p>
            <a:endParaRPr lang="en-US" smtClean="0">
              <a:latin typeface="Times New Roman" charset="0"/>
            </a:endParaRPr>
          </a:p>
          <a:p>
            <a:r>
              <a:rPr lang="en-US" smtClean="0">
                <a:latin typeface="Times New Roman" charset="0"/>
              </a:rPr>
              <a:t>Individual institutions </a:t>
            </a:r>
            <a:r>
              <a:rPr lang="en-US" u="sng" smtClean="0">
                <a:latin typeface="Times New Roman" charset="0"/>
              </a:rPr>
              <a:t>set their own </a:t>
            </a:r>
            <a:r>
              <a:rPr lang="en-US" i="1" u="sng" smtClean="0">
                <a:latin typeface="Times New Roman" charset="0"/>
              </a:rPr>
              <a:t>summer savings expectations</a:t>
            </a:r>
            <a:r>
              <a:rPr lang="en-US" smtClean="0">
                <a:latin typeface="Times New Roman" charset="0"/>
              </a:rPr>
              <a:t>, based on their location, demographics of their students, typical summer earnings of their students, etc.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F85B11-16FC-4335-AFDD-73A15DBE9458}" type="slidenum">
              <a:rPr lang="en-US"/>
              <a:pPr/>
              <a:t>6</a:t>
            </a:fld>
            <a:endParaRPr lang="en-US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b="1" smtClean="0">
                <a:latin typeface="Times New Roman" charset="0"/>
              </a:rPr>
              <a:t>Another view (this slide is missing from handout!!) :</a:t>
            </a:r>
          </a:p>
          <a:p>
            <a:endParaRPr lang="en-US" smtClean="0">
              <a:latin typeface="Times New Roman" charset="0"/>
            </a:endParaRPr>
          </a:p>
          <a:p>
            <a:r>
              <a:rPr lang="en-US" smtClean="0">
                <a:latin typeface="Times New Roman" charset="0"/>
              </a:rPr>
              <a:t>Take second look at financial need equation. </a:t>
            </a:r>
          </a:p>
          <a:p>
            <a:endParaRPr lang="en-US" smtClean="0">
              <a:latin typeface="Times New Roman" charset="0"/>
            </a:endParaRPr>
          </a:p>
          <a:p>
            <a:r>
              <a:rPr lang="en-US" smtClean="0">
                <a:latin typeface="Times New Roman" charset="0"/>
              </a:rPr>
              <a:t>Point to stress --  </a:t>
            </a:r>
            <a:r>
              <a:rPr lang="en-US" u="sng" smtClean="0">
                <a:latin typeface="Times New Roman" charset="0"/>
              </a:rPr>
              <a:t>EFC</a:t>
            </a:r>
            <a:r>
              <a:rPr lang="en-US" smtClean="0">
                <a:latin typeface="Times New Roman" charset="0"/>
              </a:rPr>
              <a:t> is </a:t>
            </a:r>
            <a:r>
              <a:rPr lang="en-US" u="sng" smtClean="0">
                <a:latin typeface="Times New Roman" charset="0"/>
              </a:rPr>
              <a:t>relatively constant</a:t>
            </a:r>
            <a:r>
              <a:rPr lang="en-US" smtClean="0">
                <a:latin typeface="Times New Roman" charset="0"/>
              </a:rPr>
              <a:t>;</a:t>
            </a:r>
          </a:p>
          <a:p>
            <a:r>
              <a:rPr lang="en-US" smtClean="0">
                <a:latin typeface="Times New Roman" charset="0"/>
              </a:rPr>
              <a:t>	-  </a:t>
            </a:r>
            <a:r>
              <a:rPr lang="en-US" u="sng" smtClean="0">
                <a:latin typeface="Times New Roman" charset="0"/>
              </a:rPr>
              <a:t>cost</a:t>
            </a:r>
            <a:r>
              <a:rPr lang="en-US" smtClean="0">
                <a:latin typeface="Times New Roman" charset="0"/>
              </a:rPr>
              <a:t> is the variable in the equation</a:t>
            </a:r>
          </a:p>
          <a:p>
            <a:endParaRPr lang="en-US" smtClean="0">
              <a:latin typeface="Times New Roman" charset="0"/>
            </a:endParaRPr>
          </a:p>
          <a:p>
            <a:r>
              <a:rPr lang="en-US" u="sng" smtClean="0">
                <a:latin typeface="Times New Roman" charset="0"/>
              </a:rPr>
              <a:t>For example</a:t>
            </a:r>
            <a:r>
              <a:rPr lang="en-US" smtClean="0">
                <a:latin typeface="Times New Roman" charset="0"/>
              </a:rPr>
              <a:t>:</a:t>
            </a:r>
          </a:p>
          <a:p>
            <a:endParaRPr lang="en-US" smtClean="0">
              <a:latin typeface="Times New Roman" charset="0"/>
            </a:endParaRPr>
          </a:p>
          <a:p>
            <a:r>
              <a:rPr lang="en-US" smtClean="0">
                <a:latin typeface="Times New Roman" charset="0"/>
              </a:rPr>
              <a:t>EFC = $10k</a:t>
            </a:r>
          </a:p>
          <a:p>
            <a:r>
              <a:rPr lang="en-US" smtClean="0">
                <a:latin typeface="Times New Roman" charset="0"/>
              </a:rPr>
              <a:t>Harvard = $50k</a:t>
            </a:r>
          </a:p>
          <a:p>
            <a:r>
              <a:rPr lang="en-US" smtClean="0">
                <a:latin typeface="Times New Roman" charset="0"/>
              </a:rPr>
              <a:t>What does the family pay? </a:t>
            </a:r>
          </a:p>
          <a:p>
            <a:endParaRPr lang="en-US" smtClean="0">
              <a:latin typeface="Times New Roman" charset="0"/>
            </a:endParaRPr>
          </a:p>
          <a:p>
            <a:r>
              <a:rPr lang="en-US" smtClean="0">
                <a:latin typeface="Times New Roman" charset="0"/>
              </a:rPr>
              <a:t>EFC = $10k</a:t>
            </a:r>
          </a:p>
          <a:p>
            <a:r>
              <a:rPr lang="en-US" smtClean="0">
                <a:latin typeface="Times New Roman" charset="0"/>
              </a:rPr>
              <a:t>Community College = $7k</a:t>
            </a:r>
          </a:p>
          <a:p>
            <a:r>
              <a:rPr lang="en-US" smtClean="0">
                <a:latin typeface="Times New Roman" charset="0"/>
              </a:rPr>
              <a:t>What does family pay?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D03CAB-0590-4F27-B7FB-78185F4A7054}" type="slidenum">
              <a:rPr lang="en-US"/>
              <a:pPr/>
              <a:t>7</a:t>
            </a:fld>
            <a:endParaRPr lang="en-US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BD617D-7C07-419C-9722-AC2E0063ED6B}" type="slidenum">
              <a:rPr lang="en-US"/>
              <a:pPr/>
              <a:t>8</a:t>
            </a:fld>
            <a:endParaRPr lang="en-US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747" y="4266679"/>
            <a:ext cx="6552507" cy="4725444"/>
          </a:xfrm>
          <a:noFill/>
          <a:ln/>
        </p:spPr>
        <p:txBody>
          <a:bodyPr/>
          <a:lstStyle/>
          <a:p>
            <a:r>
              <a:rPr lang="en-US" smtClean="0">
                <a:latin typeface="Times New Roman" charset="0"/>
              </a:rPr>
              <a:t>I know I’m </a:t>
            </a:r>
            <a:r>
              <a:rPr lang="en-US" u="sng" smtClean="0">
                <a:latin typeface="Times New Roman" charset="0"/>
              </a:rPr>
              <a:t>preaching to the choir</a:t>
            </a:r>
            <a:r>
              <a:rPr lang="en-US" smtClean="0">
                <a:latin typeface="Times New Roman" charset="0"/>
              </a:rPr>
              <a:t> on this, but…</a:t>
            </a:r>
          </a:p>
          <a:p>
            <a:endParaRPr lang="en-US" smtClean="0">
              <a:latin typeface="Times New Roman" charset="0"/>
            </a:endParaRPr>
          </a:p>
          <a:p>
            <a:r>
              <a:rPr lang="en-US" smtClean="0">
                <a:latin typeface="Times New Roman" charset="0"/>
              </a:rPr>
              <a:t>Few investments are so </a:t>
            </a:r>
            <a:r>
              <a:rPr lang="en-US" i="1" smtClean="0">
                <a:latin typeface="Times New Roman" charset="0"/>
              </a:rPr>
              <a:t>complicated</a:t>
            </a:r>
            <a:r>
              <a:rPr lang="en-US" smtClean="0">
                <a:latin typeface="Times New Roman" charset="0"/>
              </a:rPr>
              <a:t>, </a:t>
            </a:r>
          </a:p>
          <a:p>
            <a:r>
              <a:rPr lang="en-US" smtClean="0">
                <a:latin typeface="Times New Roman" charset="0"/>
              </a:rPr>
              <a:t>	- but few are as </a:t>
            </a:r>
            <a:r>
              <a:rPr lang="en-US" i="1" smtClean="0">
                <a:latin typeface="Times New Roman" charset="0"/>
              </a:rPr>
              <a:t>valuable</a:t>
            </a:r>
            <a:r>
              <a:rPr lang="en-US" smtClean="0">
                <a:latin typeface="Times New Roman" charset="0"/>
              </a:rPr>
              <a:t> or as important to students’ success in adult life, as a college 	education. </a:t>
            </a:r>
          </a:p>
          <a:p>
            <a:r>
              <a:rPr lang="en-US" smtClean="0">
                <a:latin typeface="Times New Roman" charset="0"/>
              </a:rPr>
              <a:t>	- Indeed, this investment will inform both their </a:t>
            </a:r>
            <a:r>
              <a:rPr lang="en-US" u="sng" smtClean="0">
                <a:latin typeface="Times New Roman" charset="0"/>
              </a:rPr>
              <a:t>earning power</a:t>
            </a:r>
            <a:r>
              <a:rPr lang="en-US" smtClean="0">
                <a:latin typeface="Times New Roman" charset="0"/>
              </a:rPr>
              <a:t> and their </a:t>
            </a:r>
            <a:r>
              <a:rPr lang="en-US" u="sng" smtClean="0">
                <a:latin typeface="Times New Roman" charset="0"/>
              </a:rPr>
              <a:t>quality of life</a:t>
            </a:r>
            <a:r>
              <a:rPr lang="en-US" smtClean="0">
                <a:latin typeface="Times New Roman" charset="0"/>
              </a:rPr>
              <a:t> for 	years to come.</a:t>
            </a:r>
          </a:p>
          <a:p>
            <a:r>
              <a:rPr lang="en-US" smtClean="0">
                <a:latin typeface="Times New Roman" charset="0"/>
              </a:rPr>
              <a:t>As </a:t>
            </a:r>
            <a:r>
              <a:rPr lang="en-US" u="sng" smtClean="0">
                <a:latin typeface="Times New Roman" charset="0"/>
              </a:rPr>
              <a:t>students compare schools</a:t>
            </a:r>
            <a:r>
              <a:rPr lang="en-US" smtClean="0">
                <a:latin typeface="Times New Roman" charset="0"/>
              </a:rPr>
              <a:t>, some things that may serve to frame their questions </a:t>
            </a:r>
          </a:p>
          <a:p>
            <a:r>
              <a:rPr lang="en-US" smtClean="0">
                <a:latin typeface="Times New Roman" charset="0"/>
              </a:rPr>
              <a:t>	- Encourage them to compare such things as:</a:t>
            </a:r>
          </a:p>
          <a:p>
            <a:r>
              <a:rPr lang="en-US" smtClean="0">
                <a:latin typeface="Times New Roman" charset="0"/>
              </a:rPr>
              <a:t>		-  retention rates, graduation rates</a:t>
            </a:r>
          </a:p>
          <a:p>
            <a:r>
              <a:rPr lang="en-US" smtClean="0">
                <a:latin typeface="Times New Roman" charset="0"/>
              </a:rPr>
              <a:t>		- accessibility of the faculty, quality of facilities, access to academic and 		career counseling, library resources, etc.</a:t>
            </a:r>
          </a:p>
          <a:p>
            <a:r>
              <a:rPr lang="en-US" smtClean="0">
                <a:latin typeface="Times New Roman" charset="0"/>
              </a:rPr>
              <a:t> The college that </a:t>
            </a:r>
            <a:r>
              <a:rPr lang="en-US" u="sng" smtClean="0">
                <a:latin typeface="Times New Roman" charset="0"/>
              </a:rPr>
              <a:t>costs the least</a:t>
            </a:r>
            <a:r>
              <a:rPr lang="en-US" smtClean="0">
                <a:latin typeface="Times New Roman" charset="0"/>
              </a:rPr>
              <a:t> may </a:t>
            </a:r>
            <a:r>
              <a:rPr lang="en-US" u="sng" smtClean="0">
                <a:latin typeface="Times New Roman" charset="0"/>
              </a:rPr>
              <a:t>not be the best investment</a:t>
            </a:r>
            <a:r>
              <a:rPr lang="en-US" smtClean="0">
                <a:latin typeface="Times New Roman" charset="0"/>
              </a:rPr>
              <a:t> over time</a:t>
            </a:r>
          </a:p>
          <a:p>
            <a:r>
              <a:rPr lang="en-US" smtClean="0">
                <a:latin typeface="Times New Roman" charset="0"/>
              </a:rPr>
              <a:t>	- and may not be the best “fit” for the student  		</a:t>
            </a:r>
          </a:p>
          <a:p>
            <a:endParaRPr lang="en-US" smtClean="0">
              <a:latin typeface="Times New Roman" charset="0"/>
            </a:endParaRPr>
          </a:p>
          <a:p>
            <a:r>
              <a:rPr lang="en-US" smtClean="0">
                <a:latin typeface="Times New Roman" charset="0"/>
              </a:rPr>
              <a:t>In short I would encourage them to </a:t>
            </a:r>
            <a:r>
              <a:rPr lang="en-US" b="1" smtClean="0">
                <a:latin typeface="Times New Roman" charset="0"/>
              </a:rPr>
              <a:t>think beyond the bottom line</a:t>
            </a:r>
            <a:r>
              <a:rPr lang="en-US" smtClean="0">
                <a:latin typeface="Times New Roman" charset="0"/>
              </a:rPr>
              <a:t> of cost. </a:t>
            </a:r>
          </a:p>
          <a:p>
            <a:r>
              <a:rPr lang="en-US" smtClean="0">
                <a:latin typeface="Times New Roman" charset="0"/>
              </a:rPr>
              <a:t>	- and make the match that fits them best!</a:t>
            </a:r>
          </a:p>
          <a:p>
            <a:endParaRPr lang="en-US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D02D1E-A58E-4847-91EF-A16554859D82}" type="slidenum">
              <a:rPr lang="en-US"/>
              <a:pPr/>
              <a:t>9</a:t>
            </a:fld>
            <a:endParaRPr lang="en-US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6D0A6-EFCB-4E47-B995-06966B21FE56}" type="datetimeFigureOut">
              <a:rPr lang="en-US" smtClean="0"/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B827C-F01C-4D5C-8ACA-5B50DF644B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dissolve/>
    <p:sndAc>
      <p:stSnd>
        <p:snd r:embed="rId1" name="Recorded Sound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6D0A6-EFCB-4E47-B995-06966B21FE56}" type="datetimeFigureOut">
              <a:rPr lang="en-US" smtClean="0"/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B827C-F01C-4D5C-8ACA-5B50DF644B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dissolve/>
    <p:sndAc>
      <p:stSnd>
        <p:snd r:embed="rId1" name="Recorded Sound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6D0A6-EFCB-4E47-B995-06966B21FE56}" type="datetimeFigureOut">
              <a:rPr lang="en-US" smtClean="0"/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B827C-F01C-4D5C-8ACA-5B50DF644B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dissolve/>
    <p:sndAc>
      <p:stSnd>
        <p:snd r:embed="rId1" name="Recorded Sound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6D0A6-EFCB-4E47-B995-06966B21FE56}" type="datetimeFigureOut">
              <a:rPr lang="en-US" smtClean="0"/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B827C-F01C-4D5C-8ACA-5B50DF644B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dissolve/>
    <p:sndAc>
      <p:stSnd>
        <p:snd r:embed="rId1" name="Recorded Sound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6D0A6-EFCB-4E47-B995-06966B21FE56}" type="datetimeFigureOut">
              <a:rPr lang="en-US" smtClean="0"/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B827C-F01C-4D5C-8ACA-5B50DF644B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dissolve/>
    <p:sndAc>
      <p:stSnd>
        <p:snd r:embed="rId1" name="Recorded Sound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6D0A6-EFCB-4E47-B995-06966B21FE56}" type="datetimeFigureOut">
              <a:rPr lang="en-US" smtClean="0"/>
              <a:t>2/18/2011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B827C-F01C-4D5C-8ACA-5B50DF644B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dissolve/>
    <p:sndAc>
      <p:stSnd>
        <p:snd r:embed="rId1" name="Recorded Sound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6D0A6-EFCB-4E47-B995-06966B21FE56}" type="datetimeFigureOut">
              <a:rPr lang="en-US" smtClean="0"/>
              <a:t>2/18/2011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B827C-F01C-4D5C-8ACA-5B50DF644B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dissolve/>
    <p:sndAc>
      <p:stSnd>
        <p:snd r:embed="rId1" name="Recorded Sound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6D0A6-EFCB-4E47-B995-06966B21FE56}" type="datetimeFigureOut">
              <a:rPr lang="en-US" smtClean="0"/>
              <a:t>2/18/2011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B827C-F01C-4D5C-8ACA-5B50DF644B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dissolve/>
    <p:sndAc>
      <p:stSnd>
        <p:snd r:embed="rId1" name="Recorded Sound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6D0A6-EFCB-4E47-B995-06966B21FE56}" type="datetimeFigureOut">
              <a:rPr lang="en-US" smtClean="0"/>
              <a:t>2/18/2011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B827C-F01C-4D5C-8ACA-5B50DF644B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dissolve/>
    <p:sndAc>
      <p:stSnd>
        <p:snd r:embed="rId1" name="Recorded Sound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6D0A6-EFCB-4E47-B995-06966B21FE56}" type="datetimeFigureOut">
              <a:rPr lang="en-US" smtClean="0"/>
              <a:t>2/18/2011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B827C-F01C-4D5C-8ACA-5B50DF644B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dissolve/>
    <p:sndAc>
      <p:stSnd>
        <p:snd r:embed="rId1" name="Recorded Sound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6D0A6-EFCB-4E47-B995-06966B21FE56}" type="datetimeFigureOut">
              <a:rPr lang="en-US" smtClean="0"/>
              <a:t>2/18/2011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B827C-F01C-4D5C-8ACA-5B50DF644B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dissolve/>
    <p:sndAc>
      <p:stSnd>
        <p:snd r:embed="rId1" name="Recorded Sound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6D0A6-EFCB-4E47-B995-06966B21FE56}" type="datetimeFigureOut">
              <a:rPr lang="en-US" smtClean="0"/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0B827C-F01C-4D5C-8ACA-5B50DF644BF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  <p:sndAc>
      <p:stSnd>
        <p:snd r:embed="rId13" name="Recorded Sound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audio" Target="../media/audio3.wav"/><Relationship Id="rId7" Type="http://schemas.openxmlformats.org/officeDocument/2006/relationships/oleObject" Target="../embeddings/Microsoft_Office_Excel_Chart1.xls"/><Relationship Id="rId2" Type="http://schemas.openxmlformats.org/officeDocument/2006/relationships/audio" Target="../media/audio2.wav"/><Relationship Id="rId1" Type="http://schemas.openxmlformats.org/officeDocument/2006/relationships/vmlDrawing" Target="../drawings/vmlDrawing1.vml"/><Relationship Id="rId6" Type="http://schemas.openxmlformats.org/officeDocument/2006/relationships/audio" Target="../media/audio1.wav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5.png"/><Relationship Id="rId2" Type="http://schemas.openxmlformats.org/officeDocument/2006/relationships/audio" Target="../media/audio4.wav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Microsoft_Office_Excel_Chart2.xls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.png"/><Relationship Id="rId2" Type="http://schemas.openxmlformats.org/officeDocument/2006/relationships/audio" Target="../media/audio5.wav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Microsoft_Office_Excel_Chart3.xls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9.png"/><Relationship Id="rId2" Type="http://schemas.openxmlformats.org/officeDocument/2006/relationships/audio" Target="../media/audio6.wav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Microsoft_Office_Excel_Chart4.xls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9.png"/><Relationship Id="rId2" Type="http://schemas.openxmlformats.org/officeDocument/2006/relationships/audio" Target="../media/audio6.wav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Microsoft_Office_Excel_Chart5.xls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7.wav"/><Relationship Id="rId5" Type="http://schemas.openxmlformats.org/officeDocument/2006/relationships/image" Target="../media/image10.png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waldenu.edu/" TargetMode="External"/><Relationship Id="rId3" Type="http://schemas.openxmlformats.org/officeDocument/2006/relationships/notesSlide" Target="../notesSlides/notesSlide7.xml"/><Relationship Id="rId7" Type="http://schemas.openxmlformats.org/officeDocument/2006/relationships/hyperlink" Target="http://www.ed.gov/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wav"/><Relationship Id="rId6" Type="http://schemas.openxmlformats.org/officeDocument/2006/relationships/hyperlink" Target="http://www.finaid.org/" TargetMode="External"/><Relationship Id="rId5" Type="http://schemas.openxmlformats.org/officeDocument/2006/relationships/hyperlink" Target="http://www.collegeboard.com/" TargetMode="External"/><Relationship Id="rId4" Type="http://schemas.openxmlformats.org/officeDocument/2006/relationships/audio" Target="../media/audio1.wav"/><Relationship Id="rId9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wav"/><Relationship Id="rId5" Type="http://schemas.openxmlformats.org/officeDocument/2006/relationships/image" Target="../media/image12.png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0.wav"/><Relationship Id="rId5" Type="http://schemas.openxmlformats.org/officeDocument/2006/relationships/image" Target="../media/image13.png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228600"/>
            <a:ext cx="7772400" cy="14319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0" dirty="0">
                <a:solidFill>
                  <a:srgbClr val="C00000"/>
                </a:solidFill>
                <a:ea typeface="+mj-ea"/>
              </a:rPr>
              <a:t>How is </a:t>
            </a:r>
            <a:r>
              <a:rPr lang="en-US" sz="4800" b="0" dirty="0" smtClean="0">
                <a:solidFill>
                  <a:srgbClr val="C00000"/>
                </a:solidFill>
                <a:ea typeface="+mj-ea"/>
              </a:rPr>
              <a:t>parent contribution from income calculated</a:t>
            </a:r>
            <a:r>
              <a:rPr lang="en-US" sz="4800" b="0" dirty="0">
                <a:solidFill>
                  <a:srgbClr val="C00000"/>
                </a:solidFill>
                <a:ea typeface="+mj-ea"/>
              </a:rPr>
              <a:t>?</a:t>
            </a: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457200" y="1752600"/>
          <a:ext cx="8305800" cy="4824413"/>
        </p:xfrm>
        <a:graphic>
          <a:graphicData uri="http://schemas.openxmlformats.org/presentationml/2006/ole">
            <p:oleObj spid="_x0000_s1026" r:id="rId7" imgW="8309568" imgH="4822354" progId="Excel.Chart.8">
              <p:embed/>
            </p:oleObj>
          </a:graphicData>
        </a:graphic>
      </p:graphicFrame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8" cstate="print"/>
          <a:stretch>
            <a:fillRect/>
          </a:stretch>
        </p:blipFill>
        <p:spPr>
          <a:xfrm>
            <a:off x="1828800" y="22098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9" cstate="print"/>
          <a:stretch>
            <a:fillRect/>
          </a:stretch>
        </p:blipFill>
        <p:spPr>
          <a:xfrm>
            <a:off x="3124200" y="2057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  <p:sndAc>
      <p:stSnd>
        <p:snd r:embed="rId6" name="Recorded Sound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4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8600"/>
            <a:ext cx="7315200" cy="14319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0" dirty="0">
                <a:solidFill>
                  <a:srgbClr val="C00000"/>
                </a:solidFill>
                <a:ea typeface="+mj-ea"/>
              </a:rPr>
              <a:t>How is parent contribution from assets calculated?</a:t>
            </a:r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457200" y="1752600"/>
          <a:ext cx="8305800" cy="4824413"/>
        </p:xfrm>
        <a:graphic>
          <a:graphicData uri="http://schemas.openxmlformats.org/presentationml/2006/ole">
            <p:oleObj spid="_x0000_s2050" r:id="rId6" imgW="8309568" imgH="4822354" progId="Excel.Chart.8">
              <p:embed/>
            </p:oleObj>
          </a:graphicData>
        </a:graphic>
      </p:graphicFrame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1676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  <p:sndAc>
      <p:stSnd>
        <p:snd r:embed="rId5" name="Recorded Sound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8600"/>
            <a:ext cx="7315200" cy="14319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dirty="0">
                <a:solidFill>
                  <a:srgbClr val="C00000"/>
                </a:solidFill>
                <a:ea typeface="+mj-ea"/>
              </a:rPr>
              <a:t>How is </a:t>
            </a:r>
            <a:r>
              <a:rPr lang="en-US" sz="4800" dirty="0" smtClean="0">
                <a:solidFill>
                  <a:srgbClr val="C00000"/>
                </a:solidFill>
                <a:ea typeface="+mj-ea"/>
              </a:rPr>
              <a:t>total parent </a:t>
            </a:r>
            <a:r>
              <a:rPr lang="en-US" sz="4800" dirty="0">
                <a:solidFill>
                  <a:srgbClr val="C00000"/>
                </a:solidFill>
                <a:ea typeface="+mj-ea"/>
              </a:rPr>
              <a:t>contribution </a:t>
            </a:r>
            <a:r>
              <a:rPr lang="en-US" sz="4800" dirty="0" smtClean="0">
                <a:solidFill>
                  <a:srgbClr val="C00000"/>
                </a:solidFill>
                <a:ea typeface="+mj-ea"/>
              </a:rPr>
              <a:t>calculated</a:t>
            </a:r>
            <a:r>
              <a:rPr lang="en-US" sz="4800" dirty="0">
                <a:solidFill>
                  <a:srgbClr val="C00000"/>
                </a:solidFill>
                <a:ea typeface="+mj-ea"/>
              </a:rPr>
              <a:t>?</a:t>
            </a:r>
          </a:p>
        </p:txBody>
      </p:sp>
      <p:graphicFrame>
        <p:nvGraphicFramePr>
          <p:cNvPr id="3074" name="Object 3"/>
          <p:cNvGraphicFramePr>
            <a:graphicFrameLocks noChangeAspect="1"/>
          </p:cNvGraphicFramePr>
          <p:nvPr/>
        </p:nvGraphicFramePr>
        <p:xfrm>
          <a:off x="457200" y="1752600"/>
          <a:ext cx="8162925" cy="4705350"/>
        </p:xfrm>
        <a:graphic>
          <a:graphicData uri="http://schemas.openxmlformats.org/presentationml/2006/ole">
            <p:oleObj spid="_x0000_s3074" r:id="rId6" imgW="8163251" imgH="4700423" progId="Excel.Chart.8">
              <p:embed/>
            </p:oleObj>
          </a:graphicData>
        </a:graphic>
      </p:graphicFrame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4800" y="1600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  <p:sndAc>
      <p:stSnd>
        <p:snd r:embed="rId5" name="Recorded Sound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8600"/>
            <a:ext cx="7315200" cy="14319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0" dirty="0">
                <a:solidFill>
                  <a:srgbClr val="C00000"/>
                </a:solidFill>
                <a:ea typeface="+mj-ea"/>
              </a:rPr>
              <a:t>How is </a:t>
            </a:r>
            <a:r>
              <a:rPr lang="en-US" sz="4800" b="0" dirty="0" smtClean="0">
                <a:solidFill>
                  <a:srgbClr val="C00000"/>
                </a:solidFill>
                <a:ea typeface="+mj-ea"/>
              </a:rPr>
              <a:t>student </a:t>
            </a:r>
            <a:r>
              <a:rPr lang="en-US" sz="4800" b="0" dirty="0">
                <a:solidFill>
                  <a:srgbClr val="C00000"/>
                </a:solidFill>
                <a:ea typeface="+mj-ea"/>
              </a:rPr>
              <a:t>contribution </a:t>
            </a:r>
            <a:r>
              <a:rPr lang="en-US" sz="4800" b="0" dirty="0" smtClean="0">
                <a:solidFill>
                  <a:srgbClr val="C00000"/>
                </a:solidFill>
                <a:ea typeface="+mj-ea"/>
              </a:rPr>
              <a:t>calculated</a:t>
            </a:r>
            <a:r>
              <a:rPr lang="en-US" sz="4800" b="0" dirty="0">
                <a:solidFill>
                  <a:srgbClr val="C00000"/>
                </a:solidFill>
                <a:ea typeface="+mj-ea"/>
              </a:rPr>
              <a:t>?</a:t>
            </a:r>
          </a:p>
        </p:txBody>
      </p:sp>
      <p:graphicFrame>
        <p:nvGraphicFramePr>
          <p:cNvPr id="4098" name="Object 3"/>
          <p:cNvGraphicFramePr>
            <a:graphicFrameLocks noChangeAspect="1"/>
          </p:cNvGraphicFramePr>
          <p:nvPr/>
        </p:nvGraphicFramePr>
        <p:xfrm>
          <a:off x="457200" y="1752600"/>
          <a:ext cx="8305800" cy="4824413"/>
        </p:xfrm>
        <a:graphic>
          <a:graphicData uri="http://schemas.openxmlformats.org/presentationml/2006/ole">
            <p:oleObj spid="_x0000_s4098" r:id="rId6" imgW="8309568" imgH="4822354" progId="Excel.Chart.8">
              <p:embed/>
            </p:oleObj>
          </a:graphicData>
        </a:graphic>
      </p:graphicFrame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4800" y="1676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  <p:sndAc>
      <p:stSnd>
        <p:snd r:embed="rId5" name="Recorded Sound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8600"/>
            <a:ext cx="7315200" cy="14319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0" dirty="0">
                <a:solidFill>
                  <a:srgbClr val="C00000"/>
                </a:solidFill>
                <a:ea typeface="+mj-ea"/>
              </a:rPr>
              <a:t>How is </a:t>
            </a:r>
            <a:r>
              <a:rPr lang="en-US" sz="4800" b="0" dirty="0" smtClean="0">
                <a:solidFill>
                  <a:srgbClr val="C00000"/>
                </a:solidFill>
                <a:ea typeface="+mj-ea"/>
              </a:rPr>
              <a:t>student </a:t>
            </a:r>
            <a:r>
              <a:rPr lang="en-US" sz="4800" b="0" dirty="0">
                <a:solidFill>
                  <a:srgbClr val="C00000"/>
                </a:solidFill>
                <a:ea typeface="+mj-ea"/>
              </a:rPr>
              <a:t>contribution </a:t>
            </a:r>
            <a:r>
              <a:rPr lang="en-US" sz="4800" b="0" dirty="0" smtClean="0">
                <a:solidFill>
                  <a:srgbClr val="C00000"/>
                </a:solidFill>
                <a:ea typeface="+mj-ea"/>
              </a:rPr>
              <a:t>calculated</a:t>
            </a:r>
            <a:r>
              <a:rPr lang="en-US" sz="4800" b="0" dirty="0">
                <a:solidFill>
                  <a:srgbClr val="C00000"/>
                </a:solidFill>
                <a:ea typeface="+mj-ea"/>
              </a:rPr>
              <a:t>?</a:t>
            </a:r>
          </a:p>
        </p:txBody>
      </p:sp>
      <p:graphicFrame>
        <p:nvGraphicFramePr>
          <p:cNvPr id="4098" name="Object 3"/>
          <p:cNvGraphicFramePr>
            <a:graphicFrameLocks noChangeAspect="1"/>
          </p:cNvGraphicFramePr>
          <p:nvPr/>
        </p:nvGraphicFramePr>
        <p:xfrm>
          <a:off x="457200" y="1752600"/>
          <a:ext cx="8305800" cy="4824413"/>
        </p:xfrm>
        <a:graphic>
          <a:graphicData uri="http://schemas.openxmlformats.org/presentationml/2006/ole">
            <p:oleObj spid="_x0000_s5122" r:id="rId6" imgW="8309568" imgH="4822354" progId="Excel.Chart.8">
              <p:embed/>
            </p:oleObj>
          </a:graphicData>
        </a:graphic>
      </p:graphicFrame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4800" y="1676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  <p:sndAc>
      <p:stSnd>
        <p:snd r:embed="rId5" name="Recorded Sound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274638"/>
            <a:ext cx="7993063" cy="10763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solidFill>
                  <a:schemeClr val="accent1"/>
                </a:solidFill>
                <a:ea typeface="+mj-ea"/>
              </a:rPr>
              <a:t>Recap: What is financial need?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457200" y="3733800"/>
            <a:ext cx="1828800" cy="1828800"/>
          </a:xfrm>
          <a:prstGeom prst="rect">
            <a:avLst/>
          </a:prstGeom>
          <a:solidFill>
            <a:srgbClr val="331B07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1800" dirty="0">
                <a:solidFill>
                  <a:schemeClr val="bg1">
                    <a:lumMod val="95000"/>
                  </a:schemeClr>
                </a:solidFill>
                <a:ea typeface="+mn-ea"/>
              </a:rPr>
              <a:t>Tuition</a:t>
            </a:r>
          </a:p>
        </p:txBody>
      </p:sp>
      <p:sp>
        <p:nvSpPr>
          <p:cNvPr id="31748" name="Rectangle 5"/>
          <p:cNvSpPr>
            <a:spLocks noChangeArrowheads="1"/>
          </p:cNvSpPr>
          <p:nvPr/>
        </p:nvSpPr>
        <p:spPr bwMode="auto">
          <a:xfrm>
            <a:off x="4572000" y="4495800"/>
            <a:ext cx="1600200" cy="1066800"/>
          </a:xfrm>
          <a:prstGeom prst="rect">
            <a:avLst/>
          </a:prstGeom>
          <a:solidFill>
            <a:srgbClr val="4A379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r>
              <a:rPr lang="en-US" sz="1200">
                <a:solidFill>
                  <a:srgbClr val="FFFF00"/>
                </a:solidFill>
              </a:rPr>
              <a:t>Parent Contribution</a:t>
            </a:r>
          </a:p>
        </p:txBody>
      </p:sp>
      <p:sp>
        <p:nvSpPr>
          <p:cNvPr id="31749" name="Rectangle 6"/>
          <p:cNvSpPr>
            <a:spLocks noChangeArrowheads="1"/>
          </p:cNvSpPr>
          <p:nvPr/>
        </p:nvSpPr>
        <p:spPr bwMode="auto">
          <a:xfrm>
            <a:off x="6858000" y="4038600"/>
            <a:ext cx="1447800" cy="1524000"/>
          </a:xfrm>
          <a:prstGeom prst="rect">
            <a:avLst/>
          </a:prstGeom>
          <a:solidFill>
            <a:srgbClr val="FFCC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31750" name="Text Box 7"/>
          <p:cNvSpPr txBox="1">
            <a:spLocks noChangeArrowheads="1"/>
          </p:cNvSpPr>
          <p:nvPr/>
        </p:nvSpPr>
        <p:spPr bwMode="auto">
          <a:xfrm>
            <a:off x="457200" y="1371600"/>
            <a:ext cx="2286000" cy="4619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en-US" sz="2400" b="0">
                <a:solidFill>
                  <a:schemeClr val="tx2"/>
                </a:solidFill>
                <a:latin typeface="Arial" charset="0"/>
                <a:cs typeface="Arial" charset="0"/>
              </a:rPr>
              <a:t>Budget </a:t>
            </a:r>
            <a:r>
              <a:rPr lang="en-US" sz="1800" b="0">
                <a:solidFill>
                  <a:schemeClr val="tx2"/>
                </a:solidFill>
                <a:latin typeface="Arial" charset="0"/>
                <a:cs typeface="Arial" charset="0"/>
              </a:rPr>
              <a:t>(variable)</a:t>
            </a:r>
          </a:p>
        </p:txBody>
      </p:sp>
      <p:sp>
        <p:nvSpPr>
          <p:cNvPr id="31751" name="Text Box 8"/>
          <p:cNvSpPr txBox="1">
            <a:spLocks noChangeArrowheads="1"/>
          </p:cNvSpPr>
          <p:nvPr/>
        </p:nvSpPr>
        <p:spPr bwMode="auto">
          <a:xfrm>
            <a:off x="4419600" y="3200400"/>
            <a:ext cx="2057400" cy="4619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en-US" sz="2400" b="0">
                <a:solidFill>
                  <a:schemeClr val="tx2"/>
                </a:solidFill>
                <a:latin typeface="Arial" charset="0"/>
                <a:cs typeface="Arial" charset="0"/>
              </a:rPr>
              <a:t>EFC </a:t>
            </a:r>
            <a:r>
              <a:rPr lang="en-US" sz="1800" b="0">
                <a:solidFill>
                  <a:schemeClr val="tx2"/>
                </a:solidFill>
                <a:latin typeface="Arial" charset="0"/>
                <a:cs typeface="Arial" charset="0"/>
              </a:rPr>
              <a:t>(constant)</a:t>
            </a:r>
            <a:r>
              <a:rPr lang="en-US" sz="2400" b="0">
                <a:solidFill>
                  <a:schemeClr val="tx2"/>
                </a:solidFill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31752" name="Text Box 9"/>
          <p:cNvSpPr txBox="1">
            <a:spLocks noChangeArrowheads="1"/>
          </p:cNvSpPr>
          <p:nvPr/>
        </p:nvSpPr>
        <p:spPr bwMode="auto">
          <a:xfrm>
            <a:off x="6705600" y="3352800"/>
            <a:ext cx="1981200" cy="4619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en-US" sz="2400" b="0">
                <a:solidFill>
                  <a:schemeClr val="tx2"/>
                </a:solidFill>
                <a:latin typeface="Arial" charset="0"/>
                <a:cs typeface="Arial" charset="0"/>
              </a:rPr>
              <a:t>Need </a:t>
            </a:r>
            <a:r>
              <a:rPr lang="en-US" sz="1800" b="0">
                <a:solidFill>
                  <a:schemeClr val="tx2"/>
                </a:solidFill>
                <a:latin typeface="Arial" charset="0"/>
                <a:cs typeface="Arial" charset="0"/>
              </a:rPr>
              <a:t>(variable)</a:t>
            </a:r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457200" y="1905000"/>
            <a:ext cx="1828800" cy="457200"/>
          </a:xfrm>
          <a:prstGeom prst="rect">
            <a:avLst/>
          </a:prstGeom>
          <a:solidFill>
            <a:srgbClr val="331B07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1400" dirty="0">
                <a:ln>
                  <a:solidFill>
                    <a:srgbClr val="331B07"/>
                  </a:solidFill>
                </a:ln>
                <a:solidFill>
                  <a:schemeClr val="bg1"/>
                </a:solidFill>
                <a:ea typeface="+mn-ea"/>
              </a:rPr>
              <a:t>Personal Expenses</a:t>
            </a:r>
          </a:p>
        </p:txBody>
      </p:sp>
      <p:sp>
        <p:nvSpPr>
          <p:cNvPr id="1037" name="Rectangle 14"/>
          <p:cNvSpPr>
            <a:spLocks noChangeArrowheads="1"/>
          </p:cNvSpPr>
          <p:nvPr/>
        </p:nvSpPr>
        <p:spPr bwMode="auto">
          <a:xfrm>
            <a:off x="457200" y="2819400"/>
            <a:ext cx="1828800" cy="503238"/>
          </a:xfrm>
          <a:prstGeom prst="rect">
            <a:avLst/>
          </a:prstGeom>
          <a:solidFill>
            <a:srgbClr val="331B07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1400" dirty="0">
                <a:solidFill>
                  <a:schemeClr val="bg1">
                    <a:lumMod val="95000"/>
                  </a:schemeClr>
                </a:solidFill>
                <a:ea typeface="+mn-ea"/>
              </a:rPr>
              <a:t>Books and Supplies</a:t>
            </a:r>
          </a:p>
        </p:txBody>
      </p:sp>
      <p:sp>
        <p:nvSpPr>
          <p:cNvPr id="1038" name="Rectangle 13"/>
          <p:cNvSpPr>
            <a:spLocks noChangeArrowheads="1"/>
          </p:cNvSpPr>
          <p:nvPr/>
        </p:nvSpPr>
        <p:spPr bwMode="auto">
          <a:xfrm>
            <a:off x="457200" y="2362200"/>
            <a:ext cx="1828800" cy="457200"/>
          </a:xfrm>
          <a:prstGeom prst="rect">
            <a:avLst/>
          </a:prstGeom>
          <a:solidFill>
            <a:srgbClr val="331B07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1200" dirty="0">
                <a:solidFill>
                  <a:schemeClr val="bg1">
                    <a:lumMod val="95000"/>
                  </a:schemeClr>
                </a:solidFill>
                <a:ea typeface="+mn-ea"/>
              </a:rPr>
              <a:t>Transportation</a:t>
            </a:r>
          </a:p>
        </p:txBody>
      </p:sp>
      <p:sp>
        <p:nvSpPr>
          <p:cNvPr id="1039" name="Rectangle 14"/>
          <p:cNvSpPr>
            <a:spLocks noChangeArrowheads="1"/>
          </p:cNvSpPr>
          <p:nvPr/>
        </p:nvSpPr>
        <p:spPr bwMode="auto">
          <a:xfrm>
            <a:off x="457200" y="3276600"/>
            <a:ext cx="1828800" cy="503238"/>
          </a:xfrm>
          <a:prstGeom prst="rect">
            <a:avLst/>
          </a:prstGeom>
          <a:solidFill>
            <a:srgbClr val="331B07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ea typeface="+mn-ea"/>
              </a:rPr>
              <a:t>Room and Board</a:t>
            </a:r>
          </a:p>
        </p:txBody>
      </p:sp>
      <p:sp>
        <p:nvSpPr>
          <p:cNvPr id="31757" name="Rectangle 5"/>
          <p:cNvSpPr>
            <a:spLocks noChangeArrowheads="1"/>
          </p:cNvSpPr>
          <p:nvPr/>
        </p:nvSpPr>
        <p:spPr bwMode="auto">
          <a:xfrm>
            <a:off x="4572000" y="3886200"/>
            <a:ext cx="1600200" cy="609600"/>
          </a:xfrm>
          <a:prstGeom prst="rect">
            <a:avLst/>
          </a:prstGeom>
          <a:solidFill>
            <a:srgbClr val="D16E1D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r>
              <a:rPr lang="en-US" sz="1100"/>
              <a:t>Student Contribution</a:t>
            </a:r>
          </a:p>
        </p:txBody>
      </p:sp>
      <p:sp>
        <p:nvSpPr>
          <p:cNvPr id="6161" name="Rectangle 5"/>
          <p:cNvSpPr>
            <a:spLocks noChangeArrowheads="1"/>
          </p:cNvSpPr>
          <p:nvPr/>
        </p:nvSpPr>
        <p:spPr bwMode="auto">
          <a:xfrm>
            <a:off x="2667000" y="4419600"/>
            <a:ext cx="1600200" cy="1066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1200" dirty="0">
                <a:latin typeface="Tahoma" pitchFamily="34" charset="0"/>
                <a:ea typeface="+mn-ea"/>
              </a:rPr>
              <a:t>Estimated Financial </a:t>
            </a:r>
          </a:p>
          <a:p>
            <a:pPr algn="ctr" eaLnBrk="0" hangingPunct="0">
              <a:defRPr/>
            </a:pPr>
            <a:r>
              <a:rPr lang="en-US" sz="1200" dirty="0">
                <a:latin typeface="Tahoma" pitchFamily="34" charset="0"/>
                <a:ea typeface="+mn-ea"/>
              </a:rPr>
              <a:t>Assistance </a:t>
            </a:r>
          </a:p>
          <a:p>
            <a:pPr algn="ctr" eaLnBrk="0" hangingPunct="0">
              <a:defRPr/>
            </a:pPr>
            <a:r>
              <a:rPr lang="en-US" sz="1200" dirty="0">
                <a:latin typeface="Tahoma" pitchFamily="34" charset="0"/>
                <a:ea typeface="+mn-ea"/>
              </a:rPr>
              <a:t>(Outside Resources)</a:t>
            </a:r>
          </a:p>
        </p:txBody>
      </p:sp>
      <p:sp>
        <p:nvSpPr>
          <p:cNvPr id="31759" name="Text Box 8"/>
          <p:cNvSpPr txBox="1">
            <a:spLocks noChangeArrowheads="1"/>
          </p:cNvSpPr>
          <p:nvPr/>
        </p:nvSpPr>
        <p:spPr bwMode="auto">
          <a:xfrm>
            <a:off x="2667000" y="3733800"/>
            <a:ext cx="1066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en-US" sz="2400" b="0">
                <a:solidFill>
                  <a:schemeClr val="tx2"/>
                </a:solidFill>
                <a:latin typeface="Arial" charset="0"/>
                <a:cs typeface="Arial" charset="0"/>
              </a:rPr>
              <a:t>EFA</a:t>
            </a:r>
          </a:p>
        </p:txBody>
      </p:sp>
      <p:sp>
        <p:nvSpPr>
          <p:cNvPr id="31760" name="Text Box 10"/>
          <p:cNvSpPr txBox="1">
            <a:spLocks noChangeArrowheads="1"/>
          </p:cNvSpPr>
          <p:nvPr/>
        </p:nvSpPr>
        <p:spPr bwMode="auto">
          <a:xfrm>
            <a:off x="2286000" y="4572000"/>
            <a:ext cx="457200" cy="11080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en-US" sz="1800">
                <a:latin typeface="Arial" charset="0"/>
                <a:cs typeface="Arial" charset="0"/>
              </a:rPr>
              <a:t>_</a:t>
            </a:r>
          </a:p>
          <a:p>
            <a:endParaRPr lang="en-US" sz="2400" b="0">
              <a:latin typeface="Times New Roman" charset="0"/>
              <a:cs typeface="Arial" charset="0"/>
            </a:endParaRPr>
          </a:p>
          <a:p>
            <a:endParaRPr lang="en-US" sz="2400" b="0">
              <a:latin typeface="Times New Roman" charset="0"/>
              <a:cs typeface="Arial" charset="0"/>
            </a:endParaRPr>
          </a:p>
        </p:txBody>
      </p:sp>
      <p:sp>
        <p:nvSpPr>
          <p:cNvPr id="31761" name="Text Box 10"/>
          <p:cNvSpPr txBox="1">
            <a:spLocks noChangeArrowheads="1"/>
          </p:cNvSpPr>
          <p:nvPr/>
        </p:nvSpPr>
        <p:spPr bwMode="auto">
          <a:xfrm>
            <a:off x="4267200" y="4495800"/>
            <a:ext cx="457200" cy="11080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en-US" sz="1800">
                <a:latin typeface="Arial" charset="0"/>
                <a:cs typeface="Arial" charset="0"/>
              </a:rPr>
              <a:t>_</a:t>
            </a:r>
          </a:p>
          <a:p>
            <a:endParaRPr lang="en-US" sz="2400" b="0">
              <a:latin typeface="Times New Roman" charset="0"/>
              <a:cs typeface="Arial" charset="0"/>
            </a:endParaRPr>
          </a:p>
          <a:p>
            <a:endParaRPr lang="en-US" sz="2400" b="0">
              <a:latin typeface="Times New Roman" charset="0"/>
              <a:cs typeface="Arial" charset="0"/>
            </a:endParaRPr>
          </a:p>
        </p:txBody>
      </p:sp>
      <p:sp>
        <p:nvSpPr>
          <p:cNvPr id="31762" name="Text Box 10"/>
          <p:cNvSpPr txBox="1">
            <a:spLocks noChangeArrowheads="1"/>
          </p:cNvSpPr>
          <p:nvPr/>
        </p:nvSpPr>
        <p:spPr bwMode="auto">
          <a:xfrm>
            <a:off x="6324600" y="4572000"/>
            <a:ext cx="457200" cy="7381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en-US" sz="1800">
                <a:latin typeface="Arial" charset="0"/>
                <a:cs typeface="Arial" charset="0"/>
              </a:rPr>
              <a:t>=</a:t>
            </a:r>
            <a:endParaRPr lang="en-US" sz="2400" b="0">
              <a:latin typeface="Times New Roman" charset="0"/>
              <a:cs typeface="Arial" charset="0"/>
            </a:endParaRPr>
          </a:p>
          <a:p>
            <a:endParaRPr lang="en-US" sz="2400" b="0">
              <a:latin typeface="Times New Roman" charset="0"/>
              <a:cs typeface="Arial" charset="0"/>
            </a:endParaRPr>
          </a:p>
        </p:txBody>
      </p:sp>
      <p:pic>
        <p:nvPicPr>
          <p:cNvPr id="19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1066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  <p:sndAc>
      <p:stSnd>
        <p:snd r:embed="rId4" name="Recorded Sound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00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524000"/>
            <a:ext cx="7315200" cy="45720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mtClean="0">
                <a:solidFill>
                  <a:schemeClr val="tx2"/>
                </a:solidFill>
              </a:rPr>
              <a:t>The College Board</a:t>
            </a:r>
          </a:p>
          <a:p>
            <a:pPr lvl="2" eaLnBrk="1" hangingPunct="1">
              <a:buFont typeface="Wingdings" charset="2"/>
              <a:buNone/>
            </a:pPr>
            <a:r>
              <a:rPr lang="en-US" smtClean="0">
                <a:hlinkClick r:id="rId5"/>
              </a:rPr>
              <a:t>www.collegeboard.com</a:t>
            </a:r>
            <a:endParaRPr lang="en-US" smtClean="0"/>
          </a:p>
          <a:p>
            <a:pPr eaLnBrk="1" hangingPunct="1"/>
            <a:r>
              <a:rPr lang="en-US" smtClean="0">
                <a:solidFill>
                  <a:schemeClr val="tx2"/>
                </a:solidFill>
              </a:rPr>
              <a:t>SmartStudent Guide to Financial Aid</a:t>
            </a:r>
          </a:p>
          <a:p>
            <a:pPr lvl="2" eaLnBrk="1" hangingPunct="1">
              <a:buFont typeface="Wingdings" charset="2"/>
              <a:buNone/>
            </a:pPr>
            <a:r>
              <a:rPr lang="en-US" smtClean="0">
                <a:hlinkClick r:id="rId6"/>
              </a:rPr>
              <a:t>www.finaid.org</a:t>
            </a:r>
            <a:endParaRPr lang="en-US" smtClean="0"/>
          </a:p>
          <a:p>
            <a:pPr eaLnBrk="1" hangingPunct="1"/>
            <a:r>
              <a:rPr lang="en-US" smtClean="0">
                <a:solidFill>
                  <a:schemeClr val="tx2"/>
                </a:solidFill>
              </a:rPr>
              <a:t>Federal government</a:t>
            </a:r>
          </a:p>
          <a:p>
            <a:pPr lvl="2" eaLnBrk="1" hangingPunct="1">
              <a:buFont typeface="Wingdings" charset="2"/>
              <a:buNone/>
            </a:pPr>
            <a:r>
              <a:rPr lang="en-US" smtClean="0">
                <a:hlinkClick r:id="rId7"/>
              </a:rPr>
              <a:t>www.ed.gov</a:t>
            </a:r>
            <a:endParaRPr lang="en-US" smtClean="0"/>
          </a:p>
          <a:p>
            <a:pPr eaLnBrk="1" hangingPunct="1"/>
            <a:r>
              <a:rPr lang="en-US" smtClean="0">
                <a:solidFill>
                  <a:schemeClr val="tx2"/>
                </a:solidFill>
              </a:rPr>
              <a:t>Scholarship Web sites</a:t>
            </a:r>
          </a:p>
          <a:p>
            <a:pPr eaLnBrk="1" hangingPunct="1"/>
            <a:r>
              <a:rPr lang="en-US" smtClean="0">
                <a:solidFill>
                  <a:schemeClr val="tx2"/>
                </a:solidFill>
              </a:rPr>
              <a:t>School Web sites</a:t>
            </a:r>
          </a:p>
          <a:p>
            <a:pPr eaLnBrk="1" hangingPunct="1"/>
            <a:r>
              <a:rPr lang="en-US" smtClean="0">
                <a:solidFill>
                  <a:schemeClr val="tx2"/>
                </a:solidFill>
                <a:hlinkClick r:id="rId8"/>
              </a:rPr>
              <a:t>www.waldenu.edu</a:t>
            </a:r>
            <a:r>
              <a:rPr lang="en-US" smtClean="0">
                <a:solidFill>
                  <a:schemeClr val="tx2"/>
                </a:solidFill>
              </a:rPr>
              <a:t> </a:t>
            </a:r>
          </a:p>
          <a:p>
            <a:pPr eaLnBrk="1" hangingPunct="1"/>
            <a:endParaRPr lang="en-US" smtClean="0">
              <a:solidFill>
                <a:schemeClr val="tx2"/>
              </a:solidFill>
            </a:endParaRPr>
          </a:p>
          <a:p>
            <a:pPr lvl="2" eaLnBrk="1" hangingPunct="1">
              <a:buFont typeface="Wingdings" charset="2"/>
              <a:buNone/>
            </a:pPr>
            <a:endParaRPr lang="en-US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993063" cy="1270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rgbClr val="C00000"/>
                </a:solidFill>
                <a:ea typeface="+mj-ea"/>
              </a:rPr>
              <a:t>On-line resources</a:t>
            </a:r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838200"/>
            <a:ext cx="533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  <p:sndAc>
      <p:stSnd>
        <p:snd r:embed="rId4" name="Recorded Sound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2819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dirty="0">
                <a:solidFill>
                  <a:srgbClr val="C00000"/>
                </a:solidFill>
                <a:ea typeface="+mj-ea"/>
              </a:rPr>
              <a:t>College is an investment that lasts a lifetime.</a:t>
            </a:r>
          </a:p>
        </p:txBody>
      </p:sp>
      <p:sp>
        <p:nvSpPr>
          <p:cNvPr id="3" name="Rectangle 2"/>
          <p:cNvSpPr/>
          <p:nvPr/>
        </p:nvSpPr>
        <p:spPr>
          <a:xfrm>
            <a:off x="609600" y="3886200"/>
            <a:ext cx="4164013" cy="83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2"/>
                </a:solidFill>
                <a:latin typeface="+mn-lt"/>
                <a:ea typeface="+mn-ea"/>
              </a:rPr>
              <a:t>Questions ???</a:t>
            </a:r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52600" y="3124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  <p:sndAc>
      <p:stSnd>
        <p:snd r:embed="rId4" name="Recorded Sound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457200"/>
            <a:ext cx="7772400" cy="1295400"/>
          </a:xfrm>
        </p:spPr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C00000"/>
                </a:solidFill>
                <a:ea typeface="+mj-ea"/>
              </a:rPr>
              <a:t>Thank </a:t>
            </a:r>
            <a:r>
              <a:rPr lang="en-US" dirty="0">
                <a:solidFill>
                  <a:srgbClr val="C00000"/>
                </a:solidFill>
                <a:ea typeface="+mj-ea"/>
              </a:rPr>
              <a:t>you !</a:t>
            </a:r>
          </a:p>
        </p:txBody>
      </p:sp>
      <p:sp>
        <p:nvSpPr>
          <p:cNvPr id="4710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14400" y="2438400"/>
            <a:ext cx="6400800" cy="2667000"/>
          </a:xfrm>
        </p:spPr>
        <p:txBody>
          <a:bodyPr>
            <a:normAutofit lnSpcReduction="10000"/>
          </a:bodyPr>
          <a:lstStyle/>
          <a:p>
            <a:pPr marR="0" algn="l" eaLnBrk="1" hangingPunct="1"/>
            <a:r>
              <a:rPr lang="en-US" sz="4300" b="1" smtClean="0"/>
              <a:t>Financial Aid 101</a:t>
            </a:r>
          </a:p>
          <a:p>
            <a:pPr marR="0" algn="l" eaLnBrk="1" hangingPunct="1"/>
            <a:endParaRPr lang="en-US" sz="4000" smtClean="0"/>
          </a:p>
          <a:p>
            <a:pPr marR="0" algn="l" eaLnBrk="1" hangingPunct="1"/>
            <a:r>
              <a:rPr lang="en-US" sz="4000" smtClean="0"/>
              <a:t>A College Education Is Affordable</a:t>
            </a:r>
          </a:p>
        </p:txBody>
      </p:sp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  <p:sndAc>
      <p:stSnd>
        <p:snd r:embed="rId4" name="Recorded Sound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240</Words>
  <Application>Microsoft Office PowerPoint</Application>
  <PresentationFormat>On-screen Show (4:3)</PresentationFormat>
  <Paragraphs>144</Paragraphs>
  <Slides>9</Slides>
  <Notes>9</Notes>
  <HiddenSlides>0</HiddenSlides>
  <MMClips>10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Microsoft Office Excel Chart</vt:lpstr>
      <vt:lpstr>How is parent contribution from income calculated?</vt:lpstr>
      <vt:lpstr>How is parent contribution from assets calculated?</vt:lpstr>
      <vt:lpstr>How is total parent contribution calculated?</vt:lpstr>
      <vt:lpstr>How is student contribution calculated?</vt:lpstr>
      <vt:lpstr>How is student contribution calculated?</vt:lpstr>
      <vt:lpstr>Recap: What is financial need?</vt:lpstr>
      <vt:lpstr>On-line resources</vt:lpstr>
      <vt:lpstr>College is an investment that lasts a lifetime.</vt:lpstr>
      <vt:lpstr>Thank you !</vt:lpstr>
    </vt:vector>
  </TitlesOfParts>
  <Company>Thomaston-Upson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stephen.holmes</dc:creator>
  <cp:lastModifiedBy>stephen.holmes</cp:lastModifiedBy>
  <cp:revision>3</cp:revision>
  <dcterms:created xsi:type="dcterms:W3CDTF">2011-02-18T15:13:59Z</dcterms:created>
  <dcterms:modified xsi:type="dcterms:W3CDTF">2011-02-18T15:40:47Z</dcterms:modified>
</cp:coreProperties>
</file>